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Arial Bold" charset="1" panose="020B0802020202020204"/>
      <p:regular r:id="rId26"/>
    </p:embeddedFont>
    <p:embeddedFont>
      <p:font typeface="Arial" charset="1" panose="020B050202020202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2.sv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jpe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019865" y="1028700"/>
            <a:ext cx="4291645" cy="8229600"/>
            <a:chOff x="0" y="0"/>
            <a:chExt cx="1130310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30310" cy="2167467"/>
            </a:xfrm>
            <a:custGeom>
              <a:avLst/>
              <a:gdLst/>
              <a:ahLst/>
              <a:cxnLst/>
              <a:rect r="r" b="b" t="t" l="l"/>
              <a:pathLst>
                <a:path h="2167467" w="1130310">
                  <a:moveTo>
                    <a:pt x="32471" y="0"/>
                  </a:moveTo>
                  <a:lnTo>
                    <a:pt x="1097839" y="0"/>
                  </a:lnTo>
                  <a:cubicBezTo>
                    <a:pt x="1106451" y="0"/>
                    <a:pt x="1114710" y="3421"/>
                    <a:pt x="1120799" y="9511"/>
                  </a:cubicBezTo>
                  <a:cubicBezTo>
                    <a:pt x="1126889" y="15600"/>
                    <a:pt x="1130310" y="23859"/>
                    <a:pt x="1130310" y="32471"/>
                  </a:cubicBezTo>
                  <a:lnTo>
                    <a:pt x="1130310" y="2134996"/>
                  </a:lnTo>
                  <a:cubicBezTo>
                    <a:pt x="1130310" y="2152929"/>
                    <a:pt x="1115772" y="2167467"/>
                    <a:pt x="1097839" y="2167467"/>
                  </a:cubicBezTo>
                  <a:lnTo>
                    <a:pt x="32471" y="2167467"/>
                  </a:lnTo>
                  <a:cubicBezTo>
                    <a:pt x="23859" y="2167467"/>
                    <a:pt x="15600" y="2164046"/>
                    <a:pt x="9511" y="2157956"/>
                  </a:cubicBezTo>
                  <a:cubicBezTo>
                    <a:pt x="3421" y="2151867"/>
                    <a:pt x="0" y="2143608"/>
                    <a:pt x="0" y="2134996"/>
                  </a:cubicBezTo>
                  <a:lnTo>
                    <a:pt x="0" y="32471"/>
                  </a:lnTo>
                  <a:cubicBezTo>
                    <a:pt x="0" y="14538"/>
                    <a:pt x="14538" y="0"/>
                    <a:pt x="324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130310" cy="2262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5953786" y="-788130"/>
            <a:ext cx="2892821" cy="4558887"/>
          </a:xfrm>
          <a:custGeom>
            <a:avLst/>
            <a:gdLst/>
            <a:ahLst/>
            <a:cxnLst/>
            <a:rect r="r" b="b" t="t" l="l"/>
            <a:pathLst>
              <a:path h="4558887" w="2892821">
                <a:moveTo>
                  <a:pt x="0" y="0"/>
                </a:moveTo>
                <a:lnTo>
                  <a:pt x="2892821" y="0"/>
                </a:lnTo>
                <a:lnTo>
                  <a:pt x="2892821" y="4558887"/>
                </a:lnTo>
                <a:lnTo>
                  <a:pt x="0" y="45588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3527487" y="1028700"/>
            <a:ext cx="3731813" cy="8229600"/>
            <a:chOff x="0" y="0"/>
            <a:chExt cx="982864" cy="21674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2864" cy="2167467"/>
            </a:xfrm>
            <a:custGeom>
              <a:avLst/>
              <a:gdLst/>
              <a:ahLst/>
              <a:cxnLst/>
              <a:rect r="r" b="b" t="t" l="l"/>
              <a:pathLst>
                <a:path h="2167467" w="982864">
                  <a:moveTo>
                    <a:pt x="37342" y="0"/>
                  </a:moveTo>
                  <a:lnTo>
                    <a:pt x="945522" y="0"/>
                  </a:lnTo>
                  <a:cubicBezTo>
                    <a:pt x="955426" y="0"/>
                    <a:pt x="964924" y="3934"/>
                    <a:pt x="971927" y="10937"/>
                  </a:cubicBezTo>
                  <a:cubicBezTo>
                    <a:pt x="978930" y="17940"/>
                    <a:pt x="982864" y="27439"/>
                    <a:pt x="982864" y="37342"/>
                  </a:cubicBezTo>
                  <a:lnTo>
                    <a:pt x="982864" y="2130124"/>
                  </a:lnTo>
                  <a:cubicBezTo>
                    <a:pt x="982864" y="2150748"/>
                    <a:pt x="966145" y="2167467"/>
                    <a:pt x="945522" y="2167467"/>
                  </a:cubicBezTo>
                  <a:lnTo>
                    <a:pt x="37342" y="2167467"/>
                  </a:lnTo>
                  <a:cubicBezTo>
                    <a:pt x="27439" y="2167467"/>
                    <a:pt x="17940" y="2163532"/>
                    <a:pt x="10937" y="2156529"/>
                  </a:cubicBezTo>
                  <a:cubicBezTo>
                    <a:pt x="3934" y="2149526"/>
                    <a:pt x="0" y="2140028"/>
                    <a:pt x="0" y="2130124"/>
                  </a:cubicBezTo>
                  <a:lnTo>
                    <a:pt x="0" y="37342"/>
                  </a:lnTo>
                  <a:cubicBezTo>
                    <a:pt x="0" y="27439"/>
                    <a:pt x="3934" y="17940"/>
                    <a:pt x="10937" y="10937"/>
                  </a:cubicBezTo>
                  <a:cubicBezTo>
                    <a:pt x="17940" y="3934"/>
                    <a:pt x="27439" y="0"/>
                    <a:pt x="37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982864" cy="2262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644927" y="1124243"/>
            <a:ext cx="3496934" cy="8038515"/>
            <a:chOff x="0" y="0"/>
            <a:chExt cx="484464" cy="111365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84464" cy="1113653"/>
            </a:xfrm>
            <a:custGeom>
              <a:avLst/>
              <a:gdLst/>
              <a:ahLst/>
              <a:cxnLst/>
              <a:rect r="r" b="b" t="t" l="l"/>
              <a:pathLst>
                <a:path h="1113653" w="484464">
                  <a:moveTo>
                    <a:pt x="42064" y="0"/>
                  </a:moveTo>
                  <a:lnTo>
                    <a:pt x="442399" y="0"/>
                  </a:lnTo>
                  <a:cubicBezTo>
                    <a:pt x="453556" y="0"/>
                    <a:pt x="464255" y="4432"/>
                    <a:pt x="472143" y="12320"/>
                  </a:cubicBezTo>
                  <a:cubicBezTo>
                    <a:pt x="480032" y="20209"/>
                    <a:pt x="484464" y="30908"/>
                    <a:pt x="484464" y="42064"/>
                  </a:cubicBezTo>
                  <a:lnTo>
                    <a:pt x="484464" y="1071588"/>
                  </a:lnTo>
                  <a:cubicBezTo>
                    <a:pt x="484464" y="1082744"/>
                    <a:pt x="480032" y="1093444"/>
                    <a:pt x="472143" y="1101332"/>
                  </a:cubicBezTo>
                  <a:cubicBezTo>
                    <a:pt x="464255" y="1109221"/>
                    <a:pt x="453556" y="1113653"/>
                    <a:pt x="442399" y="1113653"/>
                  </a:cubicBezTo>
                  <a:lnTo>
                    <a:pt x="42064" y="1113653"/>
                  </a:lnTo>
                  <a:cubicBezTo>
                    <a:pt x="30908" y="1113653"/>
                    <a:pt x="20209" y="1109221"/>
                    <a:pt x="12320" y="1101332"/>
                  </a:cubicBezTo>
                  <a:cubicBezTo>
                    <a:pt x="4432" y="1093444"/>
                    <a:pt x="0" y="1082744"/>
                    <a:pt x="0" y="1071588"/>
                  </a:cubicBezTo>
                  <a:lnTo>
                    <a:pt x="0" y="42064"/>
                  </a:lnTo>
                  <a:cubicBezTo>
                    <a:pt x="0" y="30908"/>
                    <a:pt x="4432" y="20209"/>
                    <a:pt x="12320" y="12320"/>
                  </a:cubicBezTo>
                  <a:cubicBezTo>
                    <a:pt x="20209" y="4432"/>
                    <a:pt x="30908" y="0"/>
                    <a:pt x="42064" y="0"/>
                  </a:cubicBezTo>
                  <a:close/>
                </a:path>
              </a:pathLst>
            </a:custGeom>
            <a:blipFill>
              <a:blip r:embed="rId4"/>
              <a:stretch>
                <a:fillRect l="-164071" t="0" r="-80308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119723" y="1124243"/>
            <a:ext cx="4091930" cy="8038515"/>
            <a:chOff x="0" y="0"/>
            <a:chExt cx="566894" cy="11136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6894" cy="1113653"/>
            </a:xfrm>
            <a:custGeom>
              <a:avLst/>
              <a:gdLst/>
              <a:ahLst/>
              <a:cxnLst/>
              <a:rect r="r" b="b" t="t" l="l"/>
              <a:pathLst>
                <a:path h="1113653" w="566894">
                  <a:moveTo>
                    <a:pt x="35948" y="0"/>
                  </a:moveTo>
                  <a:lnTo>
                    <a:pt x="530946" y="0"/>
                  </a:lnTo>
                  <a:cubicBezTo>
                    <a:pt x="550800" y="0"/>
                    <a:pt x="566894" y="16094"/>
                    <a:pt x="566894" y="35948"/>
                  </a:cubicBezTo>
                  <a:lnTo>
                    <a:pt x="566894" y="1077705"/>
                  </a:lnTo>
                  <a:cubicBezTo>
                    <a:pt x="566894" y="1087239"/>
                    <a:pt x="563107" y="1096382"/>
                    <a:pt x="556365" y="1103124"/>
                  </a:cubicBezTo>
                  <a:cubicBezTo>
                    <a:pt x="549624" y="1109865"/>
                    <a:pt x="540480" y="1113653"/>
                    <a:pt x="530946" y="1113653"/>
                  </a:cubicBezTo>
                  <a:lnTo>
                    <a:pt x="35948" y="1113653"/>
                  </a:lnTo>
                  <a:cubicBezTo>
                    <a:pt x="16094" y="1113653"/>
                    <a:pt x="0" y="1097558"/>
                    <a:pt x="0" y="1077705"/>
                  </a:cubicBezTo>
                  <a:lnTo>
                    <a:pt x="0" y="35948"/>
                  </a:lnTo>
                  <a:cubicBezTo>
                    <a:pt x="0" y="16094"/>
                    <a:pt x="16094" y="0"/>
                    <a:pt x="35948" y="0"/>
                  </a:cubicBezTo>
                  <a:close/>
                </a:path>
              </a:pathLst>
            </a:custGeom>
            <a:blipFill>
              <a:blip r:embed="rId4"/>
              <a:stretch>
                <a:fillRect l="-38450" t="0" r="-155853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147974" y="5539656"/>
            <a:ext cx="4585570" cy="2903349"/>
            <a:chOff x="0" y="0"/>
            <a:chExt cx="1207722" cy="76466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07722" cy="764668"/>
            </a:xfrm>
            <a:custGeom>
              <a:avLst/>
              <a:gdLst/>
              <a:ahLst/>
              <a:cxnLst/>
              <a:rect r="r" b="b" t="t" l="l"/>
              <a:pathLst>
                <a:path h="764668" w="1207722">
                  <a:moveTo>
                    <a:pt x="86104" y="0"/>
                  </a:moveTo>
                  <a:lnTo>
                    <a:pt x="1121618" y="0"/>
                  </a:lnTo>
                  <a:cubicBezTo>
                    <a:pt x="1144454" y="0"/>
                    <a:pt x="1166355" y="9072"/>
                    <a:pt x="1182503" y="25219"/>
                  </a:cubicBezTo>
                  <a:cubicBezTo>
                    <a:pt x="1198650" y="41367"/>
                    <a:pt x="1207722" y="63268"/>
                    <a:pt x="1207722" y="86104"/>
                  </a:cubicBezTo>
                  <a:lnTo>
                    <a:pt x="1207722" y="678564"/>
                  </a:lnTo>
                  <a:cubicBezTo>
                    <a:pt x="1207722" y="701400"/>
                    <a:pt x="1198650" y="723301"/>
                    <a:pt x="1182503" y="739449"/>
                  </a:cubicBezTo>
                  <a:cubicBezTo>
                    <a:pt x="1166355" y="755596"/>
                    <a:pt x="1144454" y="764668"/>
                    <a:pt x="1121618" y="764668"/>
                  </a:cubicBezTo>
                  <a:lnTo>
                    <a:pt x="86104" y="764668"/>
                  </a:lnTo>
                  <a:cubicBezTo>
                    <a:pt x="63268" y="764668"/>
                    <a:pt x="41367" y="755596"/>
                    <a:pt x="25219" y="739449"/>
                  </a:cubicBezTo>
                  <a:cubicBezTo>
                    <a:pt x="9072" y="723301"/>
                    <a:pt x="0" y="701400"/>
                    <a:pt x="0" y="678564"/>
                  </a:cubicBezTo>
                  <a:lnTo>
                    <a:pt x="0" y="86104"/>
                  </a:lnTo>
                  <a:cubicBezTo>
                    <a:pt x="0" y="63268"/>
                    <a:pt x="9072" y="41367"/>
                    <a:pt x="25219" y="25219"/>
                  </a:cubicBezTo>
                  <a:cubicBezTo>
                    <a:pt x="41367" y="9072"/>
                    <a:pt x="63268" y="0"/>
                    <a:pt x="86104" y="0"/>
                  </a:cubicBezTo>
                  <a:close/>
                </a:path>
              </a:pathLst>
            </a:custGeom>
            <a:solidFill>
              <a:srgbClr val="EDE9D1"/>
            </a:solidFill>
            <a:ln w="19050" cap="rnd">
              <a:solidFill>
                <a:srgbClr val="28221E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1207722" cy="859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5400000">
            <a:off x="580180" y="8410871"/>
            <a:ext cx="2611028" cy="4114800"/>
          </a:xfrm>
          <a:custGeom>
            <a:avLst/>
            <a:gdLst/>
            <a:ahLst/>
            <a:cxnLst/>
            <a:rect r="r" b="b" t="t" l="l"/>
            <a:pathLst>
              <a:path h="4114800" w="2611028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2981189"/>
            <a:ext cx="7991165" cy="2693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8"/>
              </a:lnSpc>
            </a:pPr>
            <a:r>
              <a:rPr lang="en-US" sz="6632" spc="-351" b="tru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Employees Performance - HR Analytics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904875"/>
            <a:ext cx="4215938" cy="60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  <a:spcBef>
                <a:spcPct val="0"/>
              </a:spcBef>
            </a:pPr>
            <a:r>
              <a:rPr lang="en-US" b="true" sz="3184" spc="-16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Pearl Elenwo Inc.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434544" y="6449746"/>
            <a:ext cx="4012430" cy="158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39"/>
              </a:lnSpc>
            </a:pPr>
            <a:r>
              <a:rPr lang="en-US" sz="1999" spc="-105">
                <a:solidFill>
                  <a:srgbClr val="3B3939"/>
                </a:solidFill>
                <a:latin typeface="Arial"/>
                <a:ea typeface="Arial"/>
                <a:cs typeface="Arial"/>
                <a:sym typeface="Arial"/>
              </a:rPr>
              <a:t>Address: 504 Pearl St., Manchester</a:t>
            </a:r>
          </a:p>
          <a:p>
            <a:pPr algn="just">
              <a:lnSpc>
                <a:spcPts val="3139"/>
              </a:lnSpc>
            </a:pPr>
            <a:r>
              <a:rPr lang="en-US" sz="1999" spc="-105">
                <a:solidFill>
                  <a:srgbClr val="3B3939"/>
                </a:solidFill>
                <a:latin typeface="Arial"/>
                <a:ea typeface="Arial"/>
                <a:cs typeface="Arial"/>
                <a:sym typeface="Arial"/>
              </a:rPr>
              <a:t>Phone: +44-7400-780000</a:t>
            </a:r>
          </a:p>
          <a:p>
            <a:pPr algn="just">
              <a:lnSpc>
                <a:spcPts val="3139"/>
              </a:lnSpc>
            </a:pPr>
            <a:r>
              <a:rPr lang="en-US" sz="1999" spc="-105">
                <a:solidFill>
                  <a:srgbClr val="3B3939"/>
                </a:solidFill>
                <a:latin typeface="Arial"/>
                <a:ea typeface="Arial"/>
                <a:cs typeface="Arial"/>
                <a:sym typeface="Arial"/>
              </a:rPr>
              <a:t>Email: hello@rpearlelenwo.com </a:t>
            </a:r>
          </a:p>
          <a:p>
            <a:pPr algn="just">
              <a:lnSpc>
                <a:spcPts val="3139"/>
              </a:lnSpc>
            </a:pPr>
            <a:r>
              <a:rPr lang="en-US" sz="1999" spc="-105">
                <a:solidFill>
                  <a:srgbClr val="3B3939"/>
                </a:solidFill>
                <a:latin typeface="Arial"/>
                <a:ea typeface="Arial"/>
                <a:cs typeface="Arial"/>
                <a:sym typeface="Arial"/>
              </a:rPr>
              <a:t>Website: www.pearlelenwo.com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434544" y="5826968"/>
            <a:ext cx="4012430" cy="458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53"/>
              </a:lnSpc>
            </a:pPr>
            <a:r>
              <a:rPr lang="en-US" b="true" sz="2199" spc="-116">
                <a:solidFill>
                  <a:srgbClr val="3B3939"/>
                </a:solidFill>
                <a:latin typeface="Arial Bold"/>
                <a:ea typeface="Arial Bold"/>
                <a:cs typeface="Arial Bold"/>
                <a:sym typeface="Arial Bold"/>
              </a:rPr>
              <a:t>Contact Information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1673" y="789661"/>
            <a:ext cx="17564655" cy="8707678"/>
          </a:xfrm>
          <a:custGeom>
            <a:avLst/>
            <a:gdLst/>
            <a:ahLst/>
            <a:cxnLst/>
            <a:rect r="r" b="b" t="t" l="l"/>
            <a:pathLst>
              <a:path h="8707678" w="17564655">
                <a:moveTo>
                  <a:pt x="0" y="0"/>
                </a:moveTo>
                <a:lnTo>
                  <a:pt x="17564654" y="0"/>
                </a:lnTo>
                <a:lnTo>
                  <a:pt x="17564654" y="8707678"/>
                </a:lnTo>
                <a:lnTo>
                  <a:pt x="0" y="8707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79" t="0" r="-5179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63230"/>
            <a:ext cx="16230600" cy="450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Targeted Learning for Lower-Education Segments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Bachelor’s degree holders (69.4% of the workforce) have the lowest performance (62.89%).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Action:</a:t>
            </a:r>
          </a:p>
          <a:p>
            <a:pPr algn="l" marL="994997" indent="-331666" lvl="2">
              <a:lnSpc>
                <a:spcPts val="3548"/>
              </a:lnSpc>
              <a:buFont typeface="Arial"/>
              <a:buChar char="⚬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Implement skill-b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oosting programs for Bachelor's degree holders, focusing on core competencies relevant to each department.</a:t>
            </a:r>
          </a:p>
          <a:p>
            <a:pPr algn="l" marL="994997" indent="-331666" lvl="2">
              <a:lnSpc>
                <a:spcPts val="3548"/>
              </a:lnSpc>
              <a:buFont typeface="Arial"/>
              <a:buChar char="⚬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Provide access to advanced certifications or sponsor Master’s-level learning for high-potential employees.</a:t>
            </a:r>
          </a:p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Sales &amp; Marketing and HR Upskilling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Focus on building specific technical, digital, and customer-facing skills for Sales &amp; Marketing.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HR, strengthen strategic HR capabilities (e.g., talent analytics, employee relations, change management).</a:t>
            </a:r>
          </a:p>
          <a:p>
            <a:pPr algn="l">
              <a:lnSpc>
                <a:spcPts val="35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66841"/>
            <a:ext cx="7134386" cy="61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b="true" sz="29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2. Training and Development Programs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4816" y="1019175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5518" y="478280"/>
            <a:ext cx="16056964" cy="9808720"/>
          </a:xfrm>
          <a:custGeom>
            <a:avLst/>
            <a:gdLst/>
            <a:ahLst/>
            <a:cxnLst/>
            <a:rect r="r" b="b" t="t" l="l"/>
            <a:pathLst>
              <a:path h="9808720" w="16056964">
                <a:moveTo>
                  <a:pt x="0" y="0"/>
                </a:moveTo>
                <a:lnTo>
                  <a:pt x="16056964" y="0"/>
                </a:lnTo>
                <a:lnTo>
                  <a:pt x="16056964" y="9808720"/>
                </a:lnTo>
                <a:lnTo>
                  <a:pt x="0" y="9808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84" t="-1464" r="-1584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05591" y="2675934"/>
            <a:ext cx="15655974" cy="181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Leadership Development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Male employees with Master’s &amp; abov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 dem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onstrate higher tenure—leverage them as mentors.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Develop a leadership pipeline with a focus on high performers from Analytics and Technology.</a:t>
            </a:r>
          </a:p>
          <a:p>
            <a:pPr algn="l">
              <a:lnSpc>
                <a:spcPts val="35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41404" y="828675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13119" y="411691"/>
            <a:ext cx="14026682" cy="10314849"/>
          </a:xfrm>
          <a:custGeom>
            <a:avLst/>
            <a:gdLst/>
            <a:ahLst/>
            <a:cxnLst/>
            <a:rect r="r" b="b" t="t" l="l"/>
            <a:pathLst>
              <a:path h="10314849" w="14026682">
                <a:moveTo>
                  <a:pt x="0" y="0"/>
                </a:moveTo>
                <a:lnTo>
                  <a:pt x="14026682" y="0"/>
                </a:lnTo>
                <a:lnTo>
                  <a:pt x="14026682" y="10314849"/>
                </a:lnTo>
                <a:lnTo>
                  <a:pt x="0" y="10314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0" t="0" r="-2788" b="-11146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63230"/>
            <a:ext cx="16230600" cy="360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Engage Sales &amp; Marketing and HR Teams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Launch listening sessions and pulse surveys to identify specific engagement drivers for these teams.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Consider tailored recognition programs and incentives to motivat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 and retain talent.</a:t>
            </a:r>
          </a:p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Prom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ote Career Growth Pathways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Highlight success stories of long-tenured female employees, particularly in HR and Technology, to inspire and motivate others.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Develop transparent career frameworks showing how employees can grow within the organization.</a:t>
            </a:r>
          </a:p>
          <a:p>
            <a:pPr algn="l">
              <a:lnSpc>
                <a:spcPts val="35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66841"/>
            <a:ext cx="7134386" cy="61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b="true" sz="29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3. Employee Engagement Initiatives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4816" y="957549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95218"/>
            <a:ext cx="18288000" cy="9991782"/>
          </a:xfrm>
          <a:custGeom>
            <a:avLst/>
            <a:gdLst/>
            <a:ahLst/>
            <a:cxnLst/>
            <a:rect r="r" b="b" t="t" l="l"/>
            <a:pathLst>
              <a:path h="9991782" w="18288000">
                <a:moveTo>
                  <a:pt x="0" y="0"/>
                </a:moveTo>
                <a:lnTo>
                  <a:pt x="18288000" y="0"/>
                </a:lnTo>
                <a:lnTo>
                  <a:pt x="18288000" y="9991782"/>
                </a:lnTo>
                <a:lnTo>
                  <a:pt x="0" y="99917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78" t="-734" r="-3478" b="-3264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05591" y="2609691"/>
            <a:ext cx="16647036" cy="315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Enhance Diversity &amp; Inclusion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 a 69.4% Bachelor's degree majority and gender disparities in tenure, ensure equitable access to learning and leadership opportuniti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 across education levels and gender groups.</a:t>
            </a:r>
          </a:p>
          <a:p>
            <a:pPr algn="l">
              <a:lnSpc>
                <a:spcPts val="3548"/>
              </a:lnSpc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Well-being Programs f</a:t>
            </a: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 At-Risk Departments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Departments with high support needs (Sales &amp; Marketing, HR) may be facing burnout or morale issues.</a:t>
            </a:r>
          </a:p>
          <a:p>
            <a:pPr algn="l" marL="497498" indent="-248749" lvl="1">
              <a:lnSpc>
                <a:spcPts val="3548"/>
              </a:lnSpc>
              <a:buFont typeface="Arial"/>
              <a:buChar char="•"/>
            </a:pPr>
            <a:r>
              <a:rPr lang="en-US" sz="230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Introduce mental health resources, flexible work options, and team-building activities to foster a positive environment.</a:t>
            </a:r>
          </a:p>
          <a:p>
            <a:pPr algn="l">
              <a:lnSpc>
                <a:spcPts val="35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88228" y="957549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315437"/>
            <a:ext cx="18288000" cy="7656126"/>
          </a:xfrm>
          <a:custGeom>
            <a:avLst/>
            <a:gdLst/>
            <a:ahLst/>
            <a:cxnLst/>
            <a:rect r="r" b="b" t="t" l="l"/>
            <a:pathLst>
              <a:path h="7656126" w="18288000">
                <a:moveTo>
                  <a:pt x="0" y="0"/>
                </a:moveTo>
                <a:lnTo>
                  <a:pt x="18288000" y="0"/>
                </a:lnTo>
                <a:lnTo>
                  <a:pt x="18288000" y="7656126"/>
                </a:lnTo>
                <a:lnTo>
                  <a:pt x="0" y="76561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958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1158" y="8148714"/>
            <a:ext cx="5152409" cy="1126190"/>
            <a:chOff x="0" y="0"/>
            <a:chExt cx="1357013" cy="2966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7013" cy="296610"/>
            </a:xfrm>
            <a:custGeom>
              <a:avLst/>
              <a:gdLst/>
              <a:ahLst/>
              <a:cxnLst/>
              <a:rect r="r" b="b" t="t" l="l"/>
              <a:pathLst>
                <a:path h="296610" w="1357013">
                  <a:moveTo>
                    <a:pt x="37565" y="0"/>
                  </a:moveTo>
                  <a:lnTo>
                    <a:pt x="1319448" y="0"/>
                  </a:lnTo>
                  <a:cubicBezTo>
                    <a:pt x="1340195" y="0"/>
                    <a:pt x="1357013" y="16818"/>
                    <a:pt x="1357013" y="37565"/>
                  </a:cubicBezTo>
                  <a:lnTo>
                    <a:pt x="1357013" y="259045"/>
                  </a:lnTo>
                  <a:cubicBezTo>
                    <a:pt x="1357013" y="279791"/>
                    <a:pt x="1340195" y="296610"/>
                    <a:pt x="1319448" y="296610"/>
                  </a:cubicBezTo>
                  <a:lnTo>
                    <a:pt x="37565" y="296610"/>
                  </a:lnTo>
                  <a:cubicBezTo>
                    <a:pt x="16818" y="296610"/>
                    <a:pt x="0" y="279791"/>
                    <a:pt x="0" y="259045"/>
                  </a:cubicBezTo>
                  <a:lnTo>
                    <a:pt x="0" y="37565"/>
                  </a:lnTo>
                  <a:cubicBezTo>
                    <a:pt x="0" y="16818"/>
                    <a:pt x="16818" y="0"/>
                    <a:pt x="37565" y="0"/>
                  </a:cubicBezTo>
                  <a:close/>
                </a:path>
              </a:pathLst>
            </a:custGeom>
            <a:solidFill>
              <a:srgbClr val="EDE9D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357013" cy="391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50793" y="8132110"/>
            <a:ext cx="5152409" cy="1126190"/>
            <a:chOff x="0" y="0"/>
            <a:chExt cx="1357013" cy="2966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57013" cy="296610"/>
            </a:xfrm>
            <a:custGeom>
              <a:avLst/>
              <a:gdLst/>
              <a:ahLst/>
              <a:cxnLst/>
              <a:rect r="r" b="b" t="t" l="l"/>
              <a:pathLst>
                <a:path h="296610" w="1357013">
                  <a:moveTo>
                    <a:pt x="37565" y="0"/>
                  </a:moveTo>
                  <a:lnTo>
                    <a:pt x="1319448" y="0"/>
                  </a:lnTo>
                  <a:cubicBezTo>
                    <a:pt x="1340195" y="0"/>
                    <a:pt x="1357013" y="16818"/>
                    <a:pt x="1357013" y="37565"/>
                  </a:cubicBezTo>
                  <a:lnTo>
                    <a:pt x="1357013" y="259045"/>
                  </a:lnTo>
                  <a:cubicBezTo>
                    <a:pt x="1357013" y="279791"/>
                    <a:pt x="1340195" y="296610"/>
                    <a:pt x="1319448" y="296610"/>
                  </a:cubicBezTo>
                  <a:lnTo>
                    <a:pt x="37565" y="296610"/>
                  </a:lnTo>
                  <a:cubicBezTo>
                    <a:pt x="16818" y="296610"/>
                    <a:pt x="0" y="279791"/>
                    <a:pt x="0" y="259045"/>
                  </a:cubicBezTo>
                  <a:lnTo>
                    <a:pt x="0" y="37565"/>
                  </a:lnTo>
                  <a:cubicBezTo>
                    <a:pt x="0" y="16818"/>
                    <a:pt x="16818" y="0"/>
                    <a:pt x="37565" y="0"/>
                  </a:cubicBezTo>
                  <a:close/>
                </a:path>
              </a:pathLst>
            </a:custGeom>
            <a:solidFill>
              <a:srgbClr val="EDE9D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1357013" cy="391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083566" y="8281287"/>
            <a:ext cx="603105" cy="861043"/>
            <a:chOff x="0" y="0"/>
            <a:chExt cx="158842" cy="22677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8842" cy="226777"/>
            </a:xfrm>
            <a:custGeom>
              <a:avLst/>
              <a:gdLst/>
              <a:ahLst/>
              <a:cxnLst/>
              <a:rect r="r" b="b" t="t" l="l"/>
              <a:pathLst>
                <a:path h="226777" w="158842">
                  <a:moveTo>
                    <a:pt x="79421" y="0"/>
                  </a:moveTo>
                  <a:lnTo>
                    <a:pt x="79421" y="0"/>
                  </a:lnTo>
                  <a:cubicBezTo>
                    <a:pt x="123284" y="0"/>
                    <a:pt x="158842" y="35558"/>
                    <a:pt x="158842" y="79421"/>
                  </a:cubicBezTo>
                  <a:lnTo>
                    <a:pt x="158842" y="147356"/>
                  </a:lnTo>
                  <a:cubicBezTo>
                    <a:pt x="158842" y="168419"/>
                    <a:pt x="150475" y="188620"/>
                    <a:pt x="135580" y="203515"/>
                  </a:cubicBezTo>
                  <a:cubicBezTo>
                    <a:pt x="120686" y="218409"/>
                    <a:pt x="100485" y="226777"/>
                    <a:pt x="79421" y="226777"/>
                  </a:cubicBezTo>
                  <a:lnTo>
                    <a:pt x="79421" y="226777"/>
                  </a:lnTo>
                  <a:cubicBezTo>
                    <a:pt x="58357" y="226777"/>
                    <a:pt x="38156" y="218409"/>
                    <a:pt x="23262" y="203515"/>
                  </a:cubicBezTo>
                  <a:cubicBezTo>
                    <a:pt x="8368" y="188620"/>
                    <a:pt x="0" y="168419"/>
                    <a:pt x="0" y="147356"/>
                  </a:cubicBezTo>
                  <a:lnTo>
                    <a:pt x="0" y="79421"/>
                  </a:lnTo>
                  <a:cubicBezTo>
                    <a:pt x="0" y="58357"/>
                    <a:pt x="8368" y="38156"/>
                    <a:pt x="23262" y="23262"/>
                  </a:cubicBezTo>
                  <a:cubicBezTo>
                    <a:pt x="38156" y="8368"/>
                    <a:pt x="58357" y="0"/>
                    <a:pt x="79421" y="0"/>
                  </a:cubicBezTo>
                  <a:close/>
                </a:path>
              </a:pathLst>
            </a:custGeom>
            <a:solidFill>
              <a:srgbClr val="EDE9D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158842" cy="322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212567" y="8132110"/>
            <a:ext cx="5152409" cy="1126190"/>
            <a:chOff x="0" y="0"/>
            <a:chExt cx="1357013" cy="29661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57013" cy="296610"/>
            </a:xfrm>
            <a:custGeom>
              <a:avLst/>
              <a:gdLst/>
              <a:ahLst/>
              <a:cxnLst/>
              <a:rect r="r" b="b" t="t" l="l"/>
              <a:pathLst>
                <a:path h="296610" w="1357013">
                  <a:moveTo>
                    <a:pt x="37565" y="0"/>
                  </a:moveTo>
                  <a:lnTo>
                    <a:pt x="1319448" y="0"/>
                  </a:lnTo>
                  <a:cubicBezTo>
                    <a:pt x="1340195" y="0"/>
                    <a:pt x="1357013" y="16818"/>
                    <a:pt x="1357013" y="37565"/>
                  </a:cubicBezTo>
                  <a:lnTo>
                    <a:pt x="1357013" y="259045"/>
                  </a:lnTo>
                  <a:cubicBezTo>
                    <a:pt x="1357013" y="279791"/>
                    <a:pt x="1340195" y="296610"/>
                    <a:pt x="1319448" y="296610"/>
                  </a:cubicBezTo>
                  <a:lnTo>
                    <a:pt x="37565" y="296610"/>
                  </a:lnTo>
                  <a:cubicBezTo>
                    <a:pt x="16818" y="296610"/>
                    <a:pt x="0" y="279791"/>
                    <a:pt x="0" y="259045"/>
                  </a:cubicBezTo>
                  <a:lnTo>
                    <a:pt x="0" y="37565"/>
                  </a:lnTo>
                  <a:cubicBezTo>
                    <a:pt x="0" y="16818"/>
                    <a:pt x="16818" y="0"/>
                    <a:pt x="37565" y="0"/>
                  </a:cubicBezTo>
                  <a:close/>
                </a:path>
              </a:pathLst>
            </a:custGeom>
            <a:solidFill>
              <a:srgbClr val="EDE9D1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1357013" cy="391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468369" y="1028700"/>
            <a:ext cx="6790931" cy="5422199"/>
            <a:chOff x="0" y="0"/>
            <a:chExt cx="1788558" cy="142806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88558" cy="1428069"/>
            </a:xfrm>
            <a:custGeom>
              <a:avLst/>
              <a:gdLst/>
              <a:ahLst/>
              <a:cxnLst/>
              <a:rect r="r" b="b" t="t" l="l"/>
              <a:pathLst>
                <a:path h="1428069" w="1788558">
                  <a:moveTo>
                    <a:pt x="20521" y="0"/>
                  </a:moveTo>
                  <a:lnTo>
                    <a:pt x="1768037" y="0"/>
                  </a:lnTo>
                  <a:cubicBezTo>
                    <a:pt x="1779371" y="0"/>
                    <a:pt x="1788558" y="9187"/>
                    <a:pt x="1788558" y="20521"/>
                  </a:cubicBezTo>
                  <a:lnTo>
                    <a:pt x="1788558" y="1407548"/>
                  </a:lnTo>
                  <a:cubicBezTo>
                    <a:pt x="1788558" y="1412991"/>
                    <a:pt x="1786396" y="1418210"/>
                    <a:pt x="1782548" y="1422059"/>
                  </a:cubicBezTo>
                  <a:cubicBezTo>
                    <a:pt x="1778699" y="1425907"/>
                    <a:pt x="1773480" y="1428069"/>
                    <a:pt x="1768037" y="1428069"/>
                  </a:cubicBezTo>
                  <a:lnTo>
                    <a:pt x="20521" y="1428069"/>
                  </a:lnTo>
                  <a:cubicBezTo>
                    <a:pt x="15078" y="1428069"/>
                    <a:pt x="9859" y="1425907"/>
                    <a:pt x="6010" y="1422059"/>
                  </a:cubicBezTo>
                  <a:cubicBezTo>
                    <a:pt x="2162" y="1418210"/>
                    <a:pt x="0" y="1412991"/>
                    <a:pt x="0" y="1407548"/>
                  </a:cubicBezTo>
                  <a:lnTo>
                    <a:pt x="0" y="20521"/>
                  </a:lnTo>
                  <a:cubicBezTo>
                    <a:pt x="0" y="15078"/>
                    <a:pt x="2162" y="9859"/>
                    <a:pt x="6010" y="6010"/>
                  </a:cubicBezTo>
                  <a:cubicBezTo>
                    <a:pt x="9859" y="2162"/>
                    <a:pt x="15078" y="0"/>
                    <a:pt x="2052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1788558" cy="15233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591478" y="1157970"/>
            <a:ext cx="6544712" cy="5163659"/>
            <a:chOff x="0" y="0"/>
            <a:chExt cx="906702" cy="71537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06702" cy="715371"/>
            </a:xfrm>
            <a:custGeom>
              <a:avLst/>
              <a:gdLst/>
              <a:ahLst/>
              <a:cxnLst/>
              <a:rect r="r" b="b" t="t" l="l"/>
              <a:pathLst>
                <a:path h="715371" w="906702">
                  <a:moveTo>
                    <a:pt x="22476" y="0"/>
                  </a:moveTo>
                  <a:lnTo>
                    <a:pt x="884226" y="0"/>
                  </a:lnTo>
                  <a:cubicBezTo>
                    <a:pt x="896639" y="0"/>
                    <a:pt x="906702" y="10063"/>
                    <a:pt x="906702" y="22476"/>
                  </a:cubicBezTo>
                  <a:lnTo>
                    <a:pt x="906702" y="692896"/>
                  </a:lnTo>
                  <a:cubicBezTo>
                    <a:pt x="906702" y="698857"/>
                    <a:pt x="904334" y="704573"/>
                    <a:pt x="900119" y="708788"/>
                  </a:cubicBezTo>
                  <a:cubicBezTo>
                    <a:pt x="895904" y="713003"/>
                    <a:pt x="890187" y="715371"/>
                    <a:pt x="884226" y="715371"/>
                  </a:cubicBezTo>
                  <a:lnTo>
                    <a:pt x="22476" y="715371"/>
                  </a:lnTo>
                  <a:cubicBezTo>
                    <a:pt x="16515" y="715371"/>
                    <a:pt x="10798" y="713003"/>
                    <a:pt x="6583" y="708788"/>
                  </a:cubicBezTo>
                  <a:cubicBezTo>
                    <a:pt x="2368" y="704573"/>
                    <a:pt x="0" y="698857"/>
                    <a:pt x="0" y="692896"/>
                  </a:cubicBezTo>
                  <a:lnTo>
                    <a:pt x="0" y="22476"/>
                  </a:lnTo>
                  <a:cubicBezTo>
                    <a:pt x="0" y="16515"/>
                    <a:pt x="2368" y="10798"/>
                    <a:pt x="6583" y="6583"/>
                  </a:cubicBezTo>
                  <a:cubicBezTo>
                    <a:pt x="10798" y="2368"/>
                    <a:pt x="16515" y="0"/>
                    <a:pt x="22476" y="0"/>
                  </a:cubicBezTo>
                  <a:close/>
                </a:path>
              </a:pathLst>
            </a:custGeom>
            <a:blipFill>
              <a:blip r:embed="rId4"/>
              <a:stretch>
                <a:fillRect l="-9210" t="0" r="-9210" b="0"/>
              </a:stretch>
            </a:blip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6173440" y="8386668"/>
            <a:ext cx="387478" cy="579292"/>
          </a:xfrm>
          <a:custGeom>
            <a:avLst/>
            <a:gdLst/>
            <a:ahLst/>
            <a:cxnLst/>
            <a:rect r="r" b="b" t="t" l="l"/>
            <a:pathLst>
              <a:path h="579292" w="387478">
                <a:moveTo>
                  <a:pt x="0" y="0"/>
                </a:moveTo>
                <a:lnTo>
                  <a:pt x="387479" y="0"/>
                </a:lnTo>
                <a:lnTo>
                  <a:pt x="387479" y="579293"/>
                </a:lnTo>
                <a:lnTo>
                  <a:pt x="0" y="5792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28700" y="3263230"/>
            <a:ext cx="9088752" cy="4501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67" indent="-248284" lvl="1">
              <a:lnSpc>
                <a:spcPts val="3541"/>
              </a:lnSpc>
              <a:buAutoNum type="arabicPeriod" startAt="1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Establish a Performance Improvement Task Force to implement these recommendations.</a:t>
            </a:r>
          </a:p>
          <a:p>
            <a:pPr algn="l" marL="496567" indent="-248284" lvl="1">
              <a:lnSpc>
                <a:spcPts val="3541"/>
              </a:lnSpc>
              <a:buAutoNum type="arabicPeriod" startAt="1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Set quarterly goals for reducing support needs in at-risk departments by 15-20% over the next 6-12 months.</a:t>
            </a:r>
          </a:p>
          <a:p>
            <a:pPr algn="l" marL="496567" indent="-248284" lvl="1">
              <a:lnSpc>
                <a:spcPts val="3541"/>
              </a:lnSpc>
              <a:buAutoNum type="arabicPeriod" startAt="1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egularly track and report on:</a:t>
            </a:r>
          </a:p>
          <a:p>
            <a:pPr algn="l" marL="496567" indent="-248284" lvl="1">
              <a:lnSpc>
                <a:spcPts val="354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Performance score trends</a:t>
            </a:r>
          </a:p>
          <a:p>
            <a:pPr algn="l" marL="496567" indent="-248284" lvl="1">
              <a:lnSpc>
                <a:spcPts val="354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</a:t>
            </a: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nure changes</a:t>
            </a:r>
          </a:p>
          <a:p>
            <a:pPr algn="l" marL="496567" indent="-248284" lvl="1">
              <a:lnSpc>
                <a:spcPts val="354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Training impact (pre/post analysis)</a:t>
            </a:r>
          </a:p>
          <a:p>
            <a:pPr algn="l" marL="496567" indent="-248284" lvl="1">
              <a:lnSpc>
                <a:spcPts val="3541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Employee satisfaction metrics</a:t>
            </a:r>
          </a:p>
          <a:p>
            <a:pPr algn="l">
              <a:lnSpc>
                <a:spcPts val="3541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2714466"/>
            <a:ext cx="7134386" cy="447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87"/>
              </a:lnSpc>
              <a:spcBef>
                <a:spcPct val="0"/>
              </a:spcBef>
            </a:pPr>
            <a:r>
              <a:rPr lang="en-US" b="true" sz="21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For HR &amp; Leadership Teams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324436" y="8548931"/>
            <a:ext cx="4275091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800" b="true">
                <a:solidFill>
                  <a:srgbClr val="28221E"/>
                </a:solidFill>
                <a:latin typeface="Arial Bold"/>
                <a:ea typeface="Arial Bold"/>
                <a:cs typeface="Arial Bold"/>
                <a:sym typeface="Arial Bold"/>
              </a:rPr>
              <a:t>Training and Development Programs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1853" y="8548931"/>
            <a:ext cx="3673621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800" b="true">
                <a:solidFill>
                  <a:srgbClr val="28221E"/>
                </a:solidFill>
                <a:latin typeface="Arial Bold"/>
                <a:ea typeface="Arial Bold"/>
                <a:cs typeface="Arial Bold"/>
                <a:sym typeface="Arial Bold"/>
              </a:rPr>
              <a:t>Talent Management Decisions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041451" y="8532327"/>
            <a:ext cx="3896748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800" b="true">
                <a:solidFill>
                  <a:srgbClr val="28221E"/>
                </a:solidFill>
                <a:latin typeface="Arial Bold"/>
                <a:ea typeface="Arial Bold"/>
                <a:cs typeface="Arial Bold"/>
                <a:sym typeface="Arial Bold"/>
              </a:rPr>
              <a:t>Employee Engagement Initiatives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63941" y="1496313"/>
            <a:ext cx="8063905" cy="960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35"/>
              </a:lnSpc>
            </a:pPr>
            <a:r>
              <a:rPr lang="en-US" sz="6272" spc="-332" b="tru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Final Recommendation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1685252" y="8245793"/>
            <a:ext cx="603105" cy="861043"/>
            <a:chOff x="0" y="0"/>
            <a:chExt cx="158842" cy="22677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58842" cy="226777"/>
            </a:xfrm>
            <a:custGeom>
              <a:avLst/>
              <a:gdLst/>
              <a:ahLst/>
              <a:cxnLst/>
              <a:rect r="r" b="b" t="t" l="l"/>
              <a:pathLst>
                <a:path h="226777" w="158842">
                  <a:moveTo>
                    <a:pt x="79421" y="0"/>
                  </a:moveTo>
                  <a:lnTo>
                    <a:pt x="79421" y="0"/>
                  </a:lnTo>
                  <a:cubicBezTo>
                    <a:pt x="123284" y="0"/>
                    <a:pt x="158842" y="35558"/>
                    <a:pt x="158842" y="79421"/>
                  </a:cubicBezTo>
                  <a:lnTo>
                    <a:pt x="158842" y="147356"/>
                  </a:lnTo>
                  <a:cubicBezTo>
                    <a:pt x="158842" y="168419"/>
                    <a:pt x="150475" y="188620"/>
                    <a:pt x="135580" y="203515"/>
                  </a:cubicBezTo>
                  <a:cubicBezTo>
                    <a:pt x="120686" y="218409"/>
                    <a:pt x="100485" y="226777"/>
                    <a:pt x="79421" y="226777"/>
                  </a:cubicBezTo>
                  <a:lnTo>
                    <a:pt x="79421" y="226777"/>
                  </a:lnTo>
                  <a:cubicBezTo>
                    <a:pt x="58357" y="226777"/>
                    <a:pt x="38156" y="218409"/>
                    <a:pt x="23262" y="203515"/>
                  </a:cubicBezTo>
                  <a:cubicBezTo>
                    <a:pt x="8368" y="188620"/>
                    <a:pt x="0" y="168419"/>
                    <a:pt x="0" y="147356"/>
                  </a:cubicBezTo>
                  <a:lnTo>
                    <a:pt x="0" y="79421"/>
                  </a:lnTo>
                  <a:cubicBezTo>
                    <a:pt x="0" y="58357"/>
                    <a:pt x="8368" y="38156"/>
                    <a:pt x="23262" y="23262"/>
                  </a:cubicBezTo>
                  <a:cubicBezTo>
                    <a:pt x="38156" y="8368"/>
                    <a:pt x="58357" y="0"/>
                    <a:pt x="79421" y="0"/>
                  </a:cubicBezTo>
                  <a:close/>
                </a:path>
              </a:pathLst>
            </a:custGeom>
            <a:solidFill>
              <a:srgbClr val="EDE9D1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158842" cy="322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11900878" y="8405559"/>
            <a:ext cx="387478" cy="579292"/>
          </a:xfrm>
          <a:custGeom>
            <a:avLst/>
            <a:gdLst/>
            <a:ahLst/>
            <a:cxnLst/>
            <a:rect r="r" b="b" t="t" l="l"/>
            <a:pathLst>
              <a:path h="579292" w="387478">
                <a:moveTo>
                  <a:pt x="0" y="0"/>
                </a:moveTo>
                <a:lnTo>
                  <a:pt x="387479" y="0"/>
                </a:lnTo>
                <a:lnTo>
                  <a:pt x="387479" y="579292"/>
                </a:lnTo>
                <a:lnTo>
                  <a:pt x="0" y="5792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00641"/>
            <a:ext cx="9194865" cy="1349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34"/>
              </a:lnSpc>
            </a:pPr>
            <a:r>
              <a:rPr lang="en-US" sz="8746" spc="-463" b="tru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Table of Content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57515" y="2484009"/>
            <a:ext cx="4336135" cy="1929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5504" indent="-262752" lvl="1">
              <a:lnSpc>
                <a:spcPts val="3748"/>
              </a:lnSpc>
              <a:buFont typeface="Arial"/>
              <a:buChar char="•"/>
            </a:pPr>
            <a:r>
              <a:rPr lang="en-US" sz="243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</a:p>
          <a:p>
            <a:pPr algn="just" marL="525504" indent="-262752" lvl="1">
              <a:lnSpc>
                <a:spcPts val="3748"/>
              </a:lnSpc>
              <a:buFont typeface="Arial"/>
              <a:buChar char="•"/>
            </a:pPr>
            <a:r>
              <a:rPr lang="en-US" sz="243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</a:p>
          <a:p>
            <a:pPr algn="just" marL="525504" indent="-262752" lvl="1">
              <a:lnSpc>
                <a:spcPts val="3748"/>
              </a:lnSpc>
              <a:buFont typeface="Arial"/>
              <a:buChar char="•"/>
            </a:pPr>
            <a:r>
              <a:rPr lang="en-US" sz="243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Challenges and Solutions</a:t>
            </a:r>
          </a:p>
          <a:p>
            <a:pPr algn="just" marL="525504" indent="-262752" lvl="1">
              <a:lnSpc>
                <a:spcPts val="3748"/>
              </a:lnSpc>
              <a:buFont typeface="Arial"/>
              <a:buChar char="•"/>
            </a:pPr>
            <a:r>
              <a:rPr lang="en-US" sz="243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Final Recommendation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5400000">
            <a:off x="852741" y="6729351"/>
            <a:ext cx="3706148" cy="5840635"/>
          </a:xfrm>
          <a:custGeom>
            <a:avLst/>
            <a:gdLst/>
            <a:ahLst/>
            <a:cxnLst/>
            <a:rect r="r" b="b" t="t" l="l"/>
            <a:pathLst>
              <a:path h="5840635" w="3706148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15406226" y="-2303552"/>
            <a:ext cx="3706148" cy="5840635"/>
          </a:xfrm>
          <a:custGeom>
            <a:avLst/>
            <a:gdLst/>
            <a:ahLst/>
            <a:cxnLst/>
            <a:rect r="r" b="b" t="t" l="l"/>
            <a:pathLst>
              <a:path h="5840635" w="3706148">
                <a:moveTo>
                  <a:pt x="0" y="0"/>
                </a:moveTo>
                <a:lnTo>
                  <a:pt x="3706148" y="0"/>
                </a:lnTo>
                <a:lnTo>
                  <a:pt x="3706148" y="5840635"/>
                </a:lnTo>
                <a:lnTo>
                  <a:pt x="0" y="58406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5023008"/>
            <a:ext cx="16230600" cy="4235292"/>
            <a:chOff x="0" y="0"/>
            <a:chExt cx="4274726" cy="11154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74726" cy="1115468"/>
            </a:xfrm>
            <a:custGeom>
              <a:avLst/>
              <a:gdLst/>
              <a:ahLst/>
              <a:cxnLst/>
              <a:rect r="r" b="b" t="t" l="l"/>
              <a:pathLst>
                <a:path h="1115468" w="4274726">
                  <a:moveTo>
                    <a:pt x="8586" y="0"/>
                  </a:moveTo>
                  <a:lnTo>
                    <a:pt x="4266140" y="0"/>
                  </a:lnTo>
                  <a:cubicBezTo>
                    <a:pt x="4270882" y="0"/>
                    <a:pt x="4274726" y="3844"/>
                    <a:pt x="4274726" y="8586"/>
                  </a:cubicBezTo>
                  <a:lnTo>
                    <a:pt x="4274726" y="1106882"/>
                  </a:lnTo>
                  <a:cubicBezTo>
                    <a:pt x="4274726" y="1111624"/>
                    <a:pt x="4270882" y="1115468"/>
                    <a:pt x="4266140" y="1115468"/>
                  </a:cubicBezTo>
                  <a:lnTo>
                    <a:pt x="8586" y="1115468"/>
                  </a:lnTo>
                  <a:cubicBezTo>
                    <a:pt x="6309" y="1115468"/>
                    <a:pt x="4125" y="1114563"/>
                    <a:pt x="2515" y="1112953"/>
                  </a:cubicBezTo>
                  <a:cubicBezTo>
                    <a:pt x="905" y="1111343"/>
                    <a:pt x="0" y="1109159"/>
                    <a:pt x="0" y="1106882"/>
                  </a:cubicBezTo>
                  <a:lnTo>
                    <a:pt x="0" y="8586"/>
                  </a:lnTo>
                  <a:cubicBezTo>
                    <a:pt x="0" y="3844"/>
                    <a:pt x="3844" y="0"/>
                    <a:pt x="85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4274726" cy="1210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922213" y="1095153"/>
            <a:ext cx="6337087" cy="3141711"/>
            <a:chOff x="0" y="0"/>
            <a:chExt cx="1669027" cy="82744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69027" cy="827446"/>
            </a:xfrm>
            <a:custGeom>
              <a:avLst/>
              <a:gdLst/>
              <a:ahLst/>
              <a:cxnLst/>
              <a:rect r="r" b="b" t="t" l="l"/>
              <a:pathLst>
                <a:path h="827446" w="1669027">
                  <a:moveTo>
                    <a:pt x="21990" y="0"/>
                  </a:moveTo>
                  <a:lnTo>
                    <a:pt x="1647037" y="0"/>
                  </a:lnTo>
                  <a:cubicBezTo>
                    <a:pt x="1659182" y="0"/>
                    <a:pt x="1669027" y="9845"/>
                    <a:pt x="1669027" y="21990"/>
                  </a:cubicBezTo>
                  <a:lnTo>
                    <a:pt x="1669027" y="805456"/>
                  </a:lnTo>
                  <a:cubicBezTo>
                    <a:pt x="1669027" y="811288"/>
                    <a:pt x="1666710" y="816882"/>
                    <a:pt x="1662586" y="821006"/>
                  </a:cubicBezTo>
                  <a:cubicBezTo>
                    <a:pt x="1658462" y="825130"/>
                    <a:pt x="1652869" y="827446"/>
                    <a:pt x="1647037" y="827446"/>
                  </a:cubicBezTo>
                  <a:lnTo>
                    <a:pt x="21990" y="827446"/>
                  </a:lnTo>
                  <a:cubicBezTo>
                    <a:pt x="9845" y="827446"/>
                    <a:pt x="0" y="817601"/>
                    <a:pt x="0" y="805456"/>
                  </a:cubicBezTo>
                  <a:lnTo>
                    <a:pt x="0" y="21990"/>
                  </a:lnTo>
                  <a:cubicBezTo>
                    <a:pt x="0" y="9845"/>
                    <a:pt x="9845" y="0"/>
                    <a:pt x="2199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1669027" cy="922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92372" y="5172033"/>
            <a:ext cx="15903257" cy="3937241"/>
            <a:chOff x="0" y="0"/>
            <a:chExt cx="2203231" cy="54546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03231" cy="545464"/>
            </a:xfrm>
            <a:custGeom>
              <a:avLst/>
              <a:gdLst/>
              <a:ahLst/>
              <a:cxnLst/>
              <a:rect r="r" b="b" t="t" l="l"/>
              <a:pathLst>
                <a:path h="545464" w="2203231">
                  <a:moveTo>
                    <a:pt x="9249" y="0"/>
                  </a:moveTo>
                  <a:lnTo>
                    <a:pt x="2193982" y="0"/>
                  </a:lnTo>
                  <a:cubicBezTo>
                    <a:pt x="2199090" y="0"/>
                    <a:pt x="2203231" y="4141"/>
                    <a:pt x="2203231" y="9249"/>
                  </a:cubicBezTo>
                  <a:lnTo>
                    <a:pt x="2203231" y="536214"/>
                  </a:lnTo>
                  <a:cubicBezTo>
                    <a:pt x="2203231" y="541323"/>
                    <a:pt x="2199090" y="545464"/>
                    <a:pt x="2193982" y="545464"/>
                  </a:cubicBezTo>
                  <a:lnTo>
                    <a:pt x="9249" y="545464"/>
                  </a:lnTo>
                  <a:cubicBezTo>
                    <a:pt x="4141" y="545464"/>
                    <a:pt x="0" y="541323"/>
                    <a:pt x="0" y="536214"/>
                  </a:cubicBezTo>
                  <a:lnTo>
                    <a:pt x="0" y="9249"/>
                  </a:lnTo>
                  <a:cubicBezTo>
                    <a:pt x="0" y="4141"/>
                    <a:pt x="4141" y="0"/>
                    <a:pt x="924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84555" r="0" b="-84555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1027555" y="1201646"/>
            <a:ext cx="6126403" cy="2928723"/>
            <a:chOff x="0" y="0"/>
            <a:chExt cx="848749" cy="40574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8749" cy="405744"/>
            </a:xfrm>
            <a:custGeom>
              <a:avLst/>
              <a:gdLst/>
              <a:ahLst/>
              <a:cxnLst/>
              <a:rect r="r" b="b" t="t" l="l"/>
              <a:pathLst>
                <a:path h="405744" w="848749">
                  <a:moveTo>
                    <a:pt x="24010" y="0"/>
                  </a:moveTo>
                  <a:lnTo>
                    <a:pt x="824739" y="0"/>
                  </a:lnTo>
                  <a:cubicBezTo>
                    <a:pt x="838000" y="0"/>
                    <a:pt x="848749" y="10750"/>
                    <a:pt x="848749" y="24010"/>
                  </a:cubicBezTo>
                  <a:lnTo>
                    <a:pt x="848749" y="381734"/>
                  </a:lnTo>
                  <a:cubicBezTo>
                    <a:pt x="848749" y="394994"/>
                    <a:pt x="838000" y="405744"/>
                    <a:pt x="824739" y="405744"/>
                  </a:cubicBezTo>
                  <a:lnTo>
                    <a:pt x="24010" y="405744"/>
                  </a:lnTo>
                  <a:cubicBezTo>
                    <a:pt x="10750" y="405744"/>
                    <a:pt x="0" y="394994"/>
                    <a:pt x="0" y="381734"/>
                  </a:cubicBezTo>
                  <a:lnTo>
                    <a:pt x="0" y="24010"/>
                  </a:lnTo>
                  <a:cubicBezTo>
                    <a:pt x="0" y="10750"/>
                    <a:pt x="10750" y="0"/>
                    <a:pt x="2401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9684" r="0" b="-19684"/>
              </a:stretch>
            </a:blipFill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389614" y="1028700"/>
            <a:ext cx="5971143" cy="8229600"/>
            <a:chOff x="0" y="0"/>
            <a:chExt cx="1572647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72647" cy="2167467"/>
            </a:xfrm>
            <a:custGeom>
              <a:avLst/>
              <a:gdLst/>
              <a:ahLst/>
              <a:cxnLst/>
              <a:rect r="r" b="b" t="t" l="l"/>
              <a:pathLst>
                <a:path h="2167467" w="1572647">
                  <a:moveTo>
                    <a:pt x="23338" y="0"/>
                  </a:moveTo>
                  <a:lnTo>
                    <a:pt x="1549309" y="0"/>
                  </a:lnTo>
                  <a:cubicBezTo>
                    <a:pt x="1562198" y="0"/>
                    <a:pt x="1572647" y="10449"/>
                    <a:pt x="1572647" y="23338"/>
                  </a:cubicBezTo>
                  <a:lnTo>
                    <a:pt x="1572647" y="2144129"/>
                  </a:lnTo>
                  <a:cubicBezTo>
                    <a:pt x="1572647" y="2150318"/>
                    <a:pt x="1570188" y="2156254"/>
                    <a:pt x="1565811" y="2160631"/>
                  </a:cubicBezTo>
                  <a:cubicBezTo>
                    <a:pt x="1561435" y="2165008"/>
                    <a:pt x="1555498" y="2167467"/>
                    <a:pt x="1549309" y="2167467"/>
                  </a:cubicBezTo>
                  <a:lnTo>
                    <a:pt x="23338" y="2167467"/>
                  </a:lnTo>
                  <a:cubicBezTo>
                    <a:pt x="17148" y="2167467"/>
                    <a:pt x="11212" y="2165008"/>
                    <a:pt x="6836" y="2160631"/>
                  </a:cubicBezTo>
                  <a:cubicBezTo>
                    <a:pt x="2459" y="2156254"/>
                    <a:pt x="0" y="2150318"/>
                    <a:pt x="0" y="2144129"/>
                  </a:cubicBezTo>
                  <a:lnTo>
                    <a:pt x="0" y="23338"/>
                  </a:lnTo>
                  <a:cubicBezTo>
                    <a:pt x="0" y="17148"/>
                    <a:pt x="2459" y="11212"/>
                    <a:pt x="6836" y="6836"/>
                  </a:cubicBezTo>
                  <a:cubicBezTo>
                    <a:pt x="11212" y="2459"/>
                    <a:pt x="17148" y="0"/>
                    <a:pt x="233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DE9D1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95250"/>
              <a:ext cx="1572647" cy="2262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4337544" y="-1733155"/>
            <a:ext cx="4774477" cy="7524247"/>
          </a:xfrm>
          <a:custGeom>
            <a:avLst/>
            <a:gdLst/>
            <a:ahLst/>
            <a:cxnLst/>
            <a:rect r="r" b="b" t="t" l="l"/>
            <a:pathLst>
              <a:path h="7524247" w="4774477">
                <a:moveTo>
                  <a:pt x="0" y="0"/>
                </a:moveTo>
                <a:lnTo>
                  <a:pt x="4774477" y="0"/>
                </a:lnTo>
                <a:lnTo>
                  <a:pt x="4774477" y="7524247"/>
                </a:lnTo>
                <a:lnTo>
                  <a:pt x="0" y="7524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-777938" y="5273235"/>
            <a:ext cx="4774477" cy="7524247"/>
          </a:xfrm>
          <a:custGeom>
            <a:avLst/>
            <a:gdLst/>
            <a:ahLst/>
            <a:cxnLst/>
            <a:rect r="r" b="b" t="t" l="l"/>
            <a:pathLst>
              <a:path h="7524247" w="4774477">
                <a:moveTo>
                  <a:pt x="0" y="0"/>
                </a:moveTo>
                <a:lnTo>
                  <a:pt x="4774477" y="0"/>
                </a:lnTo>
                <a:lnTo>
                  <a:pt x="4774477" y="7524247"/>
                </a:lnTo>
                <a:lnTo>
                  <a:pt x="0" y="7524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498289" y="1124243"/>
            <a:ext cx="5753795" cy="8038515"/>
            <a:chOff x="0" y="0"/>
            <a:chExt cx="797128" cy="11136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7128" cy="1113653"/>
            </a:xfrm>
            <a:custGeom>
              <a:avLst/>
              <a:gdLst/>
              <a:ahLst/>
              <a:cxnLst/>
              <a:rect r="r" b="b" t="t" l="l"/>
              <a:pathLst>
                <a:path h="1113653" w="797128">
                  <a:moveTo>
                    <a:pt x="25565" y="0"/>
                  </a:moveTo>
                  <a:lnTo>
                    <a:pt x="771563" y="0"/>
                  </a:lnTo>
                  <a:cubicBezTo>
                    <a:pt x="785683" y="0"/>
                    <a:pt x="797128" y="11446"/>
                    <a:pt x="797128" y="25565"/>
                  </a:cubicBezTo>
                  <a:lnTo>
                    <a:pt x="797128" y="1088088"/>
                  </a:lnTo>
                  <a:cubicBezTo>
                    <a:pt x="797128" y="1102207"/>
                    <a:pt x="785683" y="1113653"/>
                    <a:pt x="771563" y="1113653"/>
                  </a:cubicBezTo>
                  <a:lnTo>
                    <a:pt x="25565" y="1113653"/>
                  </a:lnTo>
                  <a:cubicBezTo>
                    <a:pt x="11446" y="1113653"/>
                    <a:pt x="0" y="1102207"/>
                    <a:pt x="0" y="1088088"/>
                  </a:cubicBezTo>
                  <a:lnTo>
                    <a:pt x="0" y="25565"/>
                  </a:lnTo>
                  <a:cubicBezTo>
                    <a:pt x="0" y="11446"/>
                    <a:pt x="11446" y="0"/>
                    <a:pt x="25565" y="0"/>
                  </a:cubicBezTo>
                  <a:close/>
                </a:path>
              </a:pathLst>
            </a:custGeom>
            <a:blipFill>
              <a:blip r:embed="rId4"/>
              <a:stretch>
                <a:fillRect l="-54650" t="0" r="-5465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1941859"/>
            <a:ext cx="4679576" cy="3201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40"/>
              </a:lnSpc>
            </a:pPr>
            <a:r>
              <a:rPr lang="en-US" sz="12660" spc="-670" b="tru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04875"/>
            <a:ext cx="4215938" cy="605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  <a:spcBef>
                <a:spcPct val="0"/>
              </a:spcBef>
            </a:pPr>
            <a:r>
              <a:rPr lang="en-US" b="true" sz="3184" spc="-16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Pearl Elenwo Inc.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066637" y="6354951"/>
            <a:ext cx="4585570" cy="2903349"/>
            <a:chOff x="0" y="0"/>
            <a:chExt cx="1207722" cy="7646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07722" cy="764668"/>
            </a:xfrm>
            <a:custGeom>
              <a:avLst/>
              <a:gdLst/>
              <a:ahLst/>
              <a:cxnLst/>
              <a:rect r="r" b="b" t="t" l="l"/>
              <a:pathLst>
                <a:path h="764668" w="1207722">
                  <a:moveTo>
                    <a:pt x="86104" y="0"/>
                  </a:moveTo>
                  <a:lnTo>
                    <a:pt x="1121618" y="0"/>
                  </a:lnTo>
                  <a:cubicBezTo>
                    <a:pt x="1144454" y="0"/>
                    <a:pt x="1166355" y="9072"/>
                    <a:pt x="1182503" y="25219"/>
                  </a:cubicBezTo>
                  <a:cubicBezTo>
                    <a:pt x="1198650" y="41367"/>
                    <a:pt x="1207722" y="63268"/>
                    <a:pt x="1207722" y="86104"/>
                  </a:cubicBezTo>
                  <a:lnTo>
                    <a:pt x="1207722" y="678564"/>
                  </a:lnTo>
                  <a:cubicBezTo>
                    <a:pt x="1207722" y="701400"/>
                    <a:pt x="1198650" y="723301"/>
                    <a:pt x="1182503" y="739449"/>
                  </a:cubicBezTo>
                  <a:cubicBezTo>
                    <a:pt x="1166355" y="755596"/>
                    <a:pt x="1144454" y="764668"/>
                    <a:pt x="1121618" y="764668"/>
                  </a:cubicBezTo>
                  <a:lnTo>
                    <a:pt x="86104" y="764668"/>
                  </a:lnTo>
                  <a:cubicBezTo>
                    <a:pt x="63268" y="764668"/>
                    <a:pt x="41367" y="755596"/>
                    <a:pt x="25219" y="739449"/>
                  </a:cubicBezTo>
                  <a:cubicBezTo>
                    <a:pt x="9072" y="723301"/>
                    <a:pt x="0" y="701400"/>
                    <a:pt x="0" y="678564"/>
                  </a:cubicBezTo>
                  <a:lnTo>
                    <a:pt x="0" y="86104"/>
                  </a:lnTo>
                  <a:cubicBezTo>
                    <a:pt x="0" y="63268"/>
                    <a:pt x="9072" y="41367"/>
                    <a:pt x="25219" y="25219"/>
                  </a:cubicBezTo>
                  <a:cubicBezTo>
                    <a:pt x="41367" y="9072"/>
                    <a:pt x="63268" y="0"/>
                    <a:pt x="86104" y="0"/>
                  </a:cubicBezTo>
                  <a:close/>
                </a:path>
              </a:pathLst>
            </a:custGeom>
            <a:solidFill>
              <a:srgbClr val="EDE9D1"/>
            </a:solidFill>
            <a:ln w="19050" cap="rnd">
              <a:solidFill>
                <a:srgbClr val="28221E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1207722" cy="859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39"/>
                </a:lnSpc>
              </a:pPr>
              <a:r>
                <a:rPr lang="en-US" b="true" sz="2385" spc="-126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Contact Information</a:t>
              </a:r>
            </a:p>
            <a:p>
              <a:pPr algn="ctr">
                <a:lnSpc>
                  <a:spcPts val="3339"/>
                </a:lnSpc>
              </a:pPr>
            </a:p>
            <a:p>
              <a:pPr algn="ctr">
                <a:lnSpc>
                  <a:spcPts val="3339"/>
                </a:lnSpc>
              </a:pPr>
              <a:r>
                <a:rPr lang="en-US" sz="2385" spc="-12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Address: 504 Pearl St., Manchester</a:t>
              </a:r>
            </a:p>
            <a:p>
              <a:pPr algn="ctr">
                <a:lnSpc>
                  <a:spcPts val="3339"/>
                </a:lnSpc>
              </a:pPr>
              <a:r>
                <a:rPr lang="en-US" sz="2385" spc="-12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Phone: +44-7400-780000</a:t>
              </a:r>
            </a:p>
            <a:p>
              <a:pPr algn="ctr">
                <a:lnSpc>
                  <a:spcPts val="3339"/>
                </a:lnSpc>
              </a:pPr>
              <a:r>
                <a:rPr lang="en-US" sz="2385" spc="-12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Email: hello@rpearlelenwo.com </a:t>
              </a:r>
            </a:p>
            <a:p>
              <a:pPr algn="ctr">
                <a:lnSpc>
                  <a:spcPts val="3339"/>
                </a:lnSpc>
              </a:pPr>
              <a:r>
                <a:rPr lang="en-US" sz="2385" spc="-126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Website: www.pearlelenwo.com 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816688"/>
            <a:ext cx="5491864" cy="128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08"/>
              </a:lnSpc>
              <a:spcBef>
                <a:spcPct val="0"/>
              </a:spcBef>
            </a:pPr>
            <a:r>
              <a:rPr lang="en-US" b="true" sz="6720" spc="-356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Objectives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197315"/>
            <a:ext cx="15937884" cy="633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8109" indent="-349054" lvl="1">
              <a:lnSpc>
                <a:spcPts val="4526"/>
              </a:lnSpc>
              <a:buFont typeface="Arial"/>
              <a:buChar char="•"/>
            </a:pPr>
            <a:r>
              <a:rPr lang="en-US" sz="3233" spc="-171">
                <a:solidFill>
                  <a:srgbClr val="EDE9D1"/>
                </a:solidFill>
                <a:latin typeface="Arial"/>
                <a:ea typeface="Arial"/>
                <a:cs typeface="Arial"/>
                <a:sym typeface="Arial"/>
              </a:rPr>
              <a:t>The objective of this project is to leverage HR Analytics to gain actionable insights into employee performance across the organization. By analyzing employee data, the project aims to::</a:t>
            </a:r>
          </a:p>
          <a:p>
            <a:pPr algn="l" marL="698109" indent="-349054" lvl="1">
              <a:lnSpc>
                <a:spcPts val="4526"/>
              </a:lnSpc>
              <a:buFont typeface="Arial"/>
              <a:buChar char="•"/>
            </a:pPr>
            <a:r>
              <a:rPr lang="en-US" sz="3233" spc="-171">
                <a:solidFill>
                  <a:srgbClr val="EDE9D1"/>
                </a:solidFill>
                <a:latin typeface="Arial"/>
                <a:ea typeface="Arial"/>
                <a:cs typeface="Arial"/>
                <a:sym typeface="Arial"/>
              </a:rPr>
              <a:t>Understand performance distribution across departments, job roles, education levels, and otherrelevant factors</a:t>
            </a:r>
          </a:p>
          <a:p>
            <a:pPr algn="l" marL="698109" indent="-349054" lvl="1">
              <a:lnSpc>
                <a:spcPts val="4526"/>
              </a:lnSpc>
              <a:buFont typeface="Arial"/>
              <a:buChar char="•"/>
            </a:pPr>
            <a:r>
              <a:rPr lang="en-US" sz="3233" spc="-171">
                <a:solidFill>
                  <a:srgbClr val="EDE9D1"/>
                </a:solidFill>
                <a:latin typeface="Arial"/>
                <a:ea typeface="Arial"/>
                <a:cs typeface="Arial"/>
                <a:sym typeface="Arial"/>
              </a:rPr>
              <a:t>Segment employees based on performance levels to identify high performers, average performers, and those requiring additional support.</a:t>
            </a:r>
          </a:p>
          <a:p>
            <a:pPr algn="l" marL="698109" indent="-349054" lvl="1">
              <a:lnSpc>
                <a:spcPts val="4526"/>
              </a:lnSpc>
              <a:buFont typeface="Arial"/>
              <a:buChar char="•"/>
            </a:pPr>
            <a:r>
              <a:rPr lang="en-US" sz="3233" spc="-171">
                <a:solidFill>
                  <a:srgbClr val="EDE9D1"/>
                </a:solidFill>
                <a:latin typeface="Arial"/>
                <a:ea typeface="Arial"/>
                <a:cs typeface="Arial"/>
                <a:sym typeface="Arial"/>
              </a:rPr>
              <a:t>Identify key drivers of high performance, such as tenure, training, education level, and departmental trends.</a:t>
            </a:r>
          </a:p>
          <a:p>
            <a:pPr algn="l" marL="698109" indent="-349054" lvl="1">
              <a:lnSpc>
                <a:spcPts val="4526"/>
              </a:lnSpc>
              <a:buFont typeface="Arial"/>
              <a:buChar char="•"/>
            </a:pPr>
            <a:r>
              <a:rPr lang="en-US" sz="3233" spc="-171">
                <a:solidFill>
                  <a:srgbClr val="EDE9D1"/>
                </a:solidFill>
                <a:latin typeface="Arial"/>
                <a:ea typeface="Arial"/>
                <a:cs typeface="Arial"/>
                <a:sym typeface="Arial"/>
              </a:rPr>
              <a:t>Develop data-driven strategies for improving employee engagement, retention, and overall organizational effectiveness.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71" t="0" r="-3571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922" y="2424808"/>
            <a:ext cx="8372078" cy="7021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7" indent="-259078" lvl="1">
              <a:lnSpc>
                <a:spcPts val="3695"/>
              </a:lnSpc>
              <a:buFont typeface="Arial"/>
              <a:buChar char="•"/>
            </a:pPr>
            <a:r>
              <a:rPr lang="en-US" b="true" sz="23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The Analytics department had the highest performance score of 84.82% while the </a:t>
            </a:r>
            <a:r>
              <a:rPr lang="en-US" b="true" sz="23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Sales and Marketing department had the lowest score of 49.88%.</a:t>
            </a:r>
          </a:p>
          <a:p>
            <a:pPr algn="just" marL="518157" indent="-259078" lvl="1">
              <a:lnSpc>
                <a:spcPts val="3695"/>
              </a:lnSpc>
              <a:buFont typeface="Arial"/>
              <a:buChar char="•"/>
            </a:pPr>
            <a:r>
              <a:rPr lang="en-US" b="true" sz="23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Based on educational level, employees with Master's and above had the highest performance score of 65.25%, while those with Bachelor's had the lowest performance score of 62.89%.</a:t>
            </a:r>
          </a:p>
          <a:p>
            <a:pPr algn="just" marL="518157" indent="-259078" lvl="1">
              <a:lnSpc>
                <a:spcPts val="3695"/>
              </a:lnSpc>
              <a:buFont typeface="Arial"/>
              <a:buChar char="•"/>
            </a:pPr>
            <a:r>
              <a:rPr lang="en-US" b="true" sz="23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86.6% of the Bottom 15 Performers are from the Sales and Marketing department.</a:t>
            </a:r>
          </a:p>
          <a:p>
            <a:pPr algn="just" marL="518157" indent="-259078" lvl="1">
              <a:lnSpc>
                <a:spcPts val="3695"/>
              </a:lnSpc>
              <a:buFont typeface="Arial"/>
              <a:buChar char="•"/>
            </a:pPr>
            <a:r>
              <a:rPr lang="en-US" b="true" sz="23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16.34% of the total employees need support, particularly employees in the Sales and Marketing and HR departments.</a:t>
            </a:r>
          </a:p>
          <a:p>
            <a:pPr algn="just" marL="518157" indent="-259078" lvl="1">
              <a:lnSpc>
                <a:spcPts val="3695"/>
              </a:lnSpc>
              <a:buFont typeface="Arial"/>
              <a:buChar char="•"/>
            </a:pPr>
            <a:r>
              <a:rPr lang="en-US" b="true" sz="23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47.59% of the Sales and Marketing employees need support.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1922" y="1019175"/>
            <a:ext cx="7543054" cy="1081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53"/>
              </a:lnSpc>
              <a:spcBef>
                <a:spcPct val="0"/>
              </a:spcBef>
            </a:pPr>
            <a:r>
              <a:rPr lang="en-US" b="true" sz="7082" spc="-375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Key Insights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89530" y="4904615"/>
            <a:ext cx="4006100" cy="1046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1800">
                <a:solidFill>
                  <a:srgbClr val="28221E"/>
                </a:solidFill>
                <a:latin typeface="Arial"/>
                <a:ea typeface="Arial"/>
                <a:cs typeface="Arial"/>
                <a:sym typeface="Arial"/>
              </a:rPr>
              <a:t>To enhance employee skills and prepare them for future roles.</a:t>
            </a:r>
          </a:p>
          <a:p>
            <a:pPr algn="l">
              <a:lnSpc>
                <a:spcPts val="2772"/>
              </a:lnSpc>
            </a:pPr>
            <a:r>
              <a:rPr lang="en-US" sz="1800">
                <a:solidFill>
                  <a:srgbClr val="28221E"/>
                </a:solidFill>
                <a:latin typeface="Arial"/>
                <a:ea typeface="Arial"/>
                <a:cs typeface="Arial"/>
                <a:sym typeface="Arial"/>
              </a:rPr>
              <a:t>Status: Rollout phase.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89530" y="7836787"/>
            <a:ext cx="4006100" cy="1046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2"/>
              </a:lnSpc>
            </a:pPr>
            <a:r>
              <a:rPr lang="en-US" sz="1800">
                <a:solidFill>
                  <a:srgbClr val="28221E"/>
                </a:solidFill>
                <a:latin typeface="Arial"/>
                <a:ea typeface="Arial"/>
                <a:cs typeface="Arial"/>
                <a:sym typeface="Arial"/>
              </a:rPr>
              <a:t>To boost employee engagement and satisfaction across the organization.</a:t>
            </a:r>
          </a:p>
          <a:p>
            <a:pPr algn="l">
              <a:lnSpc>
                <a:spcPts val="2772"/>
              </a:lnSpc>
            </a:pPr>
            <a:r>
              <a:rPr lang="en-US" sz="1800">
                <a:solidFill>
                  <a:srgbClr val="28221E"/>
                </a:solidFill>
                <a:latin typeface="Arial"/>
                <a:ea typeface="Arial"/>
                <a:cs typeface="Arial"/>
                <a:sym typeface="Arial"/>
              </a:rPr>
              <a:t>Status: Initiatives have been launched.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89530" y="4252097"/>
            <a:ext cx="3743747" cy="55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800" b="true">
                <a:solidFill>
                  <a:srgbClr val="28221E"/>
                </a:solidFill>
                <a:latin typeface="Arial Bold"/>
                <a:ea typeface="Arial Bold"/>
                <a:cs typeface="Arial Bold"/>
                <a:sym typeface="Arial Bold"/>
              </a:rPr>
              <a:t>Employee Development and Upskilling Programs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89530" y="7184268"/>
            <a:ext cx="3289825" cy="55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0"/>
              </a:lnSpc>
            </a:pPr>
            <a:r>
              <a:rPr lang="en-US" sz="1800" b="true">
                <a:solidFill>
                  <a:srgbClr val="28221E"/>
                </a:solidFill>
                <a:latin typeface="Arial Bold"/>
                <a:ea typeface="Arial Bold"/>
                <a:cs typeface="Arial Bold"/>
                <a:sym typeface="Arial Bold"/>
              </a:rPr>
              <a:t>Performance Management System Revamp</a:t>
            </a:r>
          </a:p>
        </p:txBody>
      </p:sp>
      <p:sp>
        <p:nvSpPr>
          <p:cNvPr name="Freeform 8" id="8"/>
          <p:cNvSpPr/>
          <p:nvPr/>
        </p:nvSpPr>
        <p:spPr>
          <a:xfrm flipH="true" flipV="true" rot="5400000">
            <a:off x="14326222" y="-2536004"/>
            <a:ext cx="3600055" cy="5673439"/>
          </a:xfrm>
          <a:custGeom>
            <a:avLst/>
            <a:gdLst/>
            <a:ahLst/>
            <a:cxnLst/>
            <a:rect r="r" b="b" t="t" l="l"/>
            <a:pathLst>
              <a:path h="5673439" w="3600055">
                <a:moveTo>
                  <a:pt x="3600055" y="5673440"/>
                </a:moveTo>
                <a:lnTo>
                  <a:pt x="0" y="5673440"/>
                </a:lnTo>
                <a:lnTo>
                  <a:pt x="0" y="0"/>
                </a:lnTo>
                <a:lnTo>
                  <a:pt x="3600055" y="0"/>
                </a:lnTo>
                <a:lnTo>
                  <a:pt x="3600055" y="567344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568260" y="2415283"/>
            <a:ext cx="8372078" cy="682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42.86% of the HR employees need support.</a:t>
            </a:r>
          </a:p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Master's and above shows that higher education often correlates with high performance and longer tenure in certain departments, whereas lower education indicates low performance and shorter tenure in most departments.</a:t>
            </a:r>
          </a:p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Findings reveal that out of all employees, 69.4% have a Bachelor’s degree, and 48.5% of the 69% are males</a:t>
            </a:r>
          </a:p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Male employees with a Master’s degree and above have a longer tenure, on average, 7 to 8 years </a:t>
            </a:r>
          </a:p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Female employees have longer tenure HR and Technology departments </a:t>
            </a:r>
          </a:p>
          <a:p>
            <a:pPr algn="just" marL="539746" indent="-269873" lvl="1">
              <a:lnSpc>
                <a:spcPts val="3849"/>
              </a:lnSpc>
              <a:buFont typeface="Arial"/>
              <a:buChar char="•"/>
            </a:pPr>
            <a:r>
              <a:rPr lang="en-US" b="true" sz="2499" strike="noStrike" u="none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Female employees show the longest tenure.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833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2755"/>
            <a:ext cx="15651222" cy="4938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Focus on Sales &amp; Marketing Talent</a:t>
            </a:r>
          </a:p>
          <a:p>
            <a:pPr algn="l" marL="453390" indent="-226695" lvl="1">
              <a:lnSpc>
                <a:spcPts val="3234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47.59% of Sales &amp; Marketing employees need support, and they contribute to 86.6% of the Bottom 15 Performers.</a:t>
            </a:r>
          </a:p>
          <a:p>
            <a:pPr algn="l" marL="453390" indent="-226695" lvl="1">
              <a:lnSpc>
                <a:spcPts val="3234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Action:</a:t>
            </a:r>
          </a:p>
          <a:p>
            <a:pPr algn="l" marL="906780" indent="-302260" lvl="2">
              <a:lnSpc>
                <a:spcPts val="3234"/>
              </a:lnSpc>
              <a:buFont typeface="Arial"/>
              <a:buChar char="⚬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Conduct a deep-dive review into Sales &amp; Marketing roles, expectations, and KPIs.</a:t>
            </a:r>
          </a:p>
          <a:p>
            <a:pPr algn="l" marL="906780" indent="-302260" lvl="2">
              <a:lnSpc>
                <a:spcPts val="3234"/>
              </a:lnSpc>
              <a:buFont typeface="Arial"/>
              <a:buChar char="⚬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Identify and address gaps in skills, resources, or management practices.</a:t>
            </a:r>
          </a:p>
          <a:p>
            <a:pPr algn="l" marL="906780" indent="-302260" lvl="2">
              <a:lnSpc>
                <a:spcPts val="3234"/>
              </a:lnSpc>
              <a:buFont typeface="Arial"/>
              <a:buChar char="⚬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Consider restructuring roles or introducing clearer performance metrics.</a:t>
            </a:r>
          </a:p>
          <a:p>
            <a:pPr algn="l">
              <a:lnSpc>
                <a:spcPts val="3234"/>
              </a:lnSpc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Prioritize Support for HR Department</a:t>
            </a:r>
          </a:p>
          <a:p>
            <a:pPr algn="l" marL="453390" indent="-226695" lvl="1">
              <a:lnSpc>
                <a:spcPts val="3234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42.86% of HR employees also need support, indicating a systemic issue.</a:t>
            </a:r>
          </a:p>
          <a:p>
            <a:pPr algn="l" marL="453390" indent="-226695" lvl="1">
              <a:lnSpc>
                <a:spcPts val="3234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Action:</a:t>
            </a:r>
          </a:p>
          <a:p>
            <a:pPr algn="l" marL="906780" indent="-302260" lvl="2">
              <a:lnSpc>
                <a:spcPts val="3234"/>
              </a:lnSpc>
              <a:buFont typeface="Arial"/>
              <a:buChar char="⚬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Assess job design, workload, and career growth opportunities in HR.</a:t>
            </a:r>
          </a:p>
          <a:p>
            <a:pPr algn="l" marL="906780" indent="-302260" lvl="2">
              <a:lnSpc>
                <a:spcPts val="3234"/>
              </a:lnSpc>
              <a:buFont typeface="Arial"/>
              <a:buChar char="⚬"/>
            </a:pPr>
            <a:r>
              <a:rPr lang="en-US" sz="2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Implement targeted coaching and peer mentoring programs.</a:t>
            </a:r>
          </a:p>
          <a:p>
            <a:pPr algn="l">
              <a:lnSpc>
                <a:spcPts val="323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88228" y="2628041"/>
            <a:ext cx="7134386" cy="61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4" indent="-323847" lvl="1">
              <a:lnSpc>
                <a:spcPts val="4619"/>
              </a:lnSpc>
              <a:spcBef>
                <a:spcPct val="0"/>
              </a:spcBef>
              <a:buAutoNum type="arabicPeriod" startAt="1"/>
            </a:pPr>
            <a:r>
              <a:rPr lang="en-US" b="true" sz="2999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Talent Management Decisions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8228" y="957549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2026" y="1626857"/>
            <a:ext cx="16944334" cy="7253450"/>
          </a:xfrm>
          <a:custGeom>
            <a:avLst/>
            <a:gdLst/>
            <a:ahLst/>
            <a:cxnLst/>
            <a:rect r="r" b="b" t="t" l="l"/>
            <a:pathLst>
              <a:path h="7253450" w="16944334">
                <a:moveTo>
                  <a:pt x="0" y="0"/>
                </a:moveTo>
                <a:lnTo>
                  <a:pt x="16944334" y="0"/>
                </a:lnTo>
                <a:lnTo>
                  <a:pt x="16944334" y="7253449"/>
                </a:lnTo>
                <a:lnTo>
                  <a:pt x="0" y="7253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19" t="0" r="-765" b="-2561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2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7996953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4" y="0"/>
                </a:lnTo>
                <a:lnTo>
                  <a:pt x="2334214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2277" y="-2168187"/>
            <a:ext cx="2334214" cy="3678560"/>
          </a:xfrm>
          <a:custGeom>
            <a:avLst/>
            <a:gdLst/>
            <a:ahLst/>
            <a:cxnLst/>
            <a:rect r="r" b="b" t="t" l="l"/>
            <a:pathLst>
              <a:path h="3678560" w="2334214">
                <a:moveTo>
                  <a:pt x="0" y="0"/>
                </a:moveTo>
                <a:lnTo>
                  <a:pt x="2334213" y="0"/>
                </a:lnTo>
                <a:lnTo>
                  <a:pt x="2334213" y="3678560"/>
                </a:lnTo>
                <a:lnTo>
                  <a:pt x="0" y="3678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19216"/>
            <a:ext cx="16230600" cy="5162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Leverage High-Performing Departments (e.g., Analytics &amp; Technology)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Analytics has the highest average performance score (84.82%).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Technology has longer tenure, especially for female employees.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Action:</a:t>
            </a:r>
          </a:p>
          <a:p>
            <a:pPr algn="l" marL="949959" indent="-316653" lvl="2">
              <a:lnSpc>
                <a:spcPts val="3387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these departments as benchmark cases.</a:t>
            </a:r>
          </a:p>
          <a:p>
            <a:pPr algn="l" marL="949959" indent="-316653" lvl="2">
              <a:lnSpc>
                <a:spcPts val="3387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Facilitate cross-departmental mentoring and knowledge-sharing initiatives.</a:t>
            </a:r>
          </a:p>
          <a:p>
            <a:pPr algn="l">
              <a:lnSpc>
                <a:spcPts val="3387"/>
              </a:lnSpc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</a:t>
            </a: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nder &amp; Tenure Strategy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Female employees show longer tenure, particularly in HR and Technology.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Males with Master’s degrees tend to have longer tenure (7-8 years).</a:t>
            </a:r>
          </a:p>
          <a:p>
            <a:pPr algn="l" marL="474979" indent="-237490" lvl="1">
              <a:lnSpc>
                <a:spcPts val="3387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Action:</a:t>
            </a:r>
          </a:p>
          <a:p>
            <a:pPr algn="l" marL="949959" indent="-316653" lvl="2">
              <a:lnSpc>
                <a:spcPts val="3387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evelop gender-inclusive retention programs that build on these strengths.</a:t>
            </a:r>
          </a:p>
          <a:p>
            <a:pPr algn="l" marL="949959" indent="-316653" lvl="2">
              <a:lnSpc>
                <a:spcPts val="3387"/>
              </a:lnSpc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Explore why tenure is higher among females and apply lessons across departments.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1522" y="957549"/>
            <a:ext cx="6242979" cy="1642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20"/>
              </a:lnSpc>
              <a:spcBef>
                <a:spcPct val="0"/>
              </a:spcBef>
            </a:pPr>
            <a:r>
              <a:rPr lang="en-US" b="true" sz="5862" spc="-310">
                <a:solidFill>
                  <a:srgbClr val="EDE9D1"/>
                </a:solidFill>
                <a:latin typeface="Arial Bold"/>
                <a:ea typeface="Arial Bold"/>
                <a:cs typeface="Arial Bold"/>
                <a:sym typeface="Arial Bold"/>
              </a:rPr>
              <a:t>Challenges and 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DAGoQTAXebQ</dc:identifier>
  <dcterms:modified xsi:type="dcterms:W3CDTF">2011-08-01T06:04:30Z</dcterms:modified>
  <cp:revision>1</cp:revision>
  <dc:title>Dark Brown Minimalist Business Report Presentation </dc:title>
</cp:coreProperties>
</file>

<file path=docProps/thumbnail.jpeg>
</file>